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0" r:id="rId3"/>
    <p:sldId id="261" r:id="rId4"/>
    <p:sldId id="262" r:id="rId5"/>
    <p:sldId id="265" r:id="rId6"/>
    <p:sldId id="263" r:id="rId7"/>
    <p:sldId id="264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72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05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69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533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61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60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66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66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530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2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39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52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1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91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59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B8D89-0FF1-4411-AA54-143940EF8E12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7E470B-C1F1-4DBB-848E-950C448646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260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6"/>
          <p:cNvSpPr>
            <a:spLocks noChangeArrowheads="1"/>
          </p:cNvSpPr>
          <p:nvPr/>
        </p:nvSpPr>
        <p:spPr bwMode="auto">
          <a:xfrm>
            <a:off x="283482" y="3957851"/>
            <a:ext cx="9024291" cy="2743200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ru-RU" sz="2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ЗВІТ ДИРЕКТОРА ЗАКЛАДУ</a:t>
            </a:r>
          </a:p>
          <a:p>
            <a:pPr algn="ctr"/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Ольги КРАВЧУК</a:t>
            </a:r>
            <a:r>
              <a:rPr lang="uk-UA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ПРО РОБОТУ ПЕДАГОГІЧНОГО</a:t>
            </a:r>
          </a:p>
          <a:p>
            <a:pPr algn="ctr"/>
            <a:r>
              <a:rPr lang="uk-UA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КОЛЕКТИВУ за 2023-2024 </a:t>
            </a:r>
            <a:r>
              <a:rPr lang="uk-UA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500728"/>
            <a:ext cx="6037773" cy="3457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14" y="136478"/>
            <a:ext cx="2821959" cy="3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922" y="92096"/>
            <a:ext cx="8596668" cy="1320800"/>
          </a:xfrm>
        </p:spPr>
        <p:txBody>
          <a:bodyPr/>
          <a:lstStyle/>
          <a:p>
            <a:r>
              <a:rPr lang="uk-UA" dirty="0" smtClean="0"/>
              <a:t>        КІЛЬКІСТЬ </a:t>
            </a:r>
            <a:r>
              <a:rPr lang="uk-UA" dirty="0"/>
              <a:t>КЛАСІВ ТА УЧНІВ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922" y="1160754"/>
            <a:ext cx="8096190" cy="1719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551" y="3948633"/>
            <a:ext cx="6907367" cy="187773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82836" y="3043224"/>
            <a:ext cx="4168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Інформація про  класи</a:t>
            </a:r>
            <a:endParaRPr lang="uk-UA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8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3408" y="500042"/>
            <a:ext cx="4671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КОЛЕКТИВ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03468"/>
              </p:ext>
            </p:extLst>
          </p:nvPr>
        </p:nvGraphicFramePr>
        <p:xfrm>
          <a:off x="857224" y="1714488"/>
          <a:ext cx="7643864" cy="2186868"/>
        </p:xfrm>
        <a:graphic>
          <a:graphicData uri="http://schemas.openxmlformats.org/drawingml/2006/table">
            <a:tbl>
              <a:tblPr/>
              <a:tblGrid>
                <a:gridCol w="1478271"/>
                <a:gridCol w="1140969"/>
                <a:gridCol w="1001308"/>
                <a:gridCol w="1011285"/>
                <a:gridCol w="1024378"/>
                <a:gridCol w="985721"/>
                <a:gridCol w="1001932"/>
              </a:tblGrid>
              <a:tr h="10715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79070" marR="167005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uk-UA" sz="1400" b="1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b="1" spc="-10" dirty="0">
                          <a:latin typeface="Times New Roman"/>
                          <a:ea typeface="Times New Roman"/>
                        </a:rPr>
                        <a:t>віком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algn="l">
                        <a:lnSpc>
                          <a:spcPts val="2245"/>
                        </a:lnSpc>
                        <a:spcAft>
                          <a:spcPts val="0"/>
                        </a:spcAft>
                      </a:pPr>
                      <a:r>
                        <a:rPr lang="uk-UA" sz="1400" spc="-10" dirty="0">
                          <a:latin typeface="Times New Roman"/>
                          <a:ea typeface="Times New Roman"/>
                        </a:rPr>
                        <a:t>20-</a:t>
                      </a:r>
                      <a:r>
                        <a:rPr lang="uk-UA" sz="1400" spc="-25" dirty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298450" algn="l">
                        <a:lnSpc>
                          <a:spcPts val="225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 dirty="0">
                          <a:latin typeface="Times New Roman"/>
                          <a:ea typeface="Times New Roman"/>
                        </a:rPr>
                        <a:t>років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1445" algn="l">
                        <a:lnSpc>
                          <a:spcPts val="224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31</a:t>
                      </a:r>
                      <a:r>
                        <a:rPr lang="uk-UA" sz="14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uk-UA" sz="1400" spc="-35" dirty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225425" algn="l">
                        <a:lnSpc>
                          <a:spcPts val="225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 dirty="0">
                          <a:latin typeface="Times New Roman"/>
                          <a:ea typeface="Times New Roman"/>
                        </a:rPr>
                        <a:t>років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0345" algn="l">
                        <a:lnSpc>
                          <a:spcPts val="2245"/>
                        </a:lnSpc>
                        <a:spcAft>
                          <a:spcPts val="0"/>
                        </a:spcAft>
                      </a:pPr>
                      <a:r>
                        <a:rPr lang="uk-UA" sz="1400" spc="-10" dirty="0">
                          <a:latin typeface="Times New Roman"/>
                          <a:ea typeface="Times New Roman"/>
                        </a:rPr>
                        <a:t>41-</a:t>
                      </a:r>
                      <a:r>
                        <a:rPr lang="uk-UA" sz="1400" spc="-25" dirty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233045" algn="l">
                        <a:lnSpc>
                          <a:spcPts val="225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 dirty="0">
                          <a:latin typeface="Times New Roman"/>
                          <a:ea typeface="Times New Roman"/>
                        </a:rPr>
                        <a:t>років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algn="l">
                        <a:lnSpc>
                          <a:spcPts val="2245"/>
                        </a:lnSpc>
                        <a:spcAft>
                          <a:spcPts val="0"/>
                        </a:spcAft>
                      </a:pPr>
                      <a:r>
                        <a:rPr lang="uk-UA" sz="1400" spc="-10">
                          <a:latin typeface="Times New Roman"/>
                          <a:ea typeface="Times New Roman"/>
                        </a:rPr>
                        <a:t>51-</a:t>
                      </a:r>
                      <a:r>
                        <a:rPr lang="uk-UA" sz="1400" spc="-25"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238760" algn="l">
                        <a:lnSpc>
                          <a:spcPts val="225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>
                          <a:latin typeface="Times New Roman"/>
                          <a:ea typeface="Times New Roman"/>
                        </a:rPr>
                        <a:t>років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5095" algn="l">
                        <a:lnSpc>
                          <a:spcPts val="224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56</a:t>
                      </a:r>
                      <a:r>
                        <a:rPr lang="uk-UA" sz="14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uk-UA" sz="1400" spc="-35"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219710" algn="l">
                        <a:lnSpc>
                          <a:spcPts val="225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>
                          <a:latin typeface="Times New Roman"/>
                          <a:ea typeface="Times New Roman"/>
                        </a:rPr>
                        <a:t>років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5425" algn="l">
                        <a:lnSpc>
                          <a:spcPts val="224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61</a:t>
                      </a:r>
                      <a:r>
                        <a:rPr lang="uk-UA" sz="14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uk-UA" sz="1400" spc="-50">
                          <a:latin typeface="Times New Roman"/>
                          <a:ea typeface="Times New Roman"/>
                        </a:rPr>
                        <a:t>і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36525" algn="l">
                        <a:lnSpc>
                          <a:spcPts val="225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>
                          <a:latin typeface="Times New Roman"/>
                          <a:ea typeface="Times New Roman"/>
                        </a:rPr>
                        <a:t>більше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64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1610" marR="167005" algn="ctr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Кількість</a:t>
                      </a:r>
                      <a:r>
                        <a:rPr lang="uk-UA" sz="1400" b="1" spc="-5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b="1" spc="-20">
                          <a:latin typeface="Times New Roman"/>
                          <a:ea typeface="Times New Roman"/>
                        </a:rPr>
                        <a:t>осіб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4475" marR="22796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2085" marR="15875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705" marR="16065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5260" marR="16827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3990" marR="15684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6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826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5110" marR="227965" algn="ctr">
                        <a:lnSpc>
                          <a:spcPts val="217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2720" marR="158750" algn="ctr">
                        <a:lnSpc>
                          <a:spcPts val="217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160655" algn="ctr">
                        <a:lnSpc>
                          <a:spcPts val="217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6055" marR="168275" algn="ctr">
                        <a:lnSpc>
                          <a:spcPts val="217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32410" marR="213995" algn="ctr">
                        <a:lnSpc>
                          <a:spcPts val="217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4625" marR="156845" algn="ctr">
                        <a:lnSpc>
                          <a:spcPts val="217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174625" marR="156845" algn="ctr">
                        <a:lnSpc>
                          <a:spcPts val="21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64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2008" y="571480"/>
            <a:ext cx="4204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  <a:latin typeface="Calibri"/>
              </a:rPr>
              <a:t>Соціальний паспорт </a:t>
            </a:r>
            <a:r>
              <a:rPr lang="uk-UA" sz="2400" dirty="0" smtClean="0">
                <a:solidFill>
                  <a:schemeClr val="accent1"/>
                </a:solidFill>
                <a:latin typeface="Calibri"/>
              </a:rPr>
              <a:t>закладу</a:t>
            </a:r>
            <a:r>
              <a:rPr lang="uk-UA" sz="2400" dirty="0" smtClean="0">
                <a:solidFill>
                  <a:srgbClr val="FFFF00"/>
                </a:solidFill>
                <a:latin typeface="Calibri"/>
              </a:rPr>
              <a:t>:</a:t>
            </a:r>
            <a:endParaRPr lang="ru-RU" sz="2400" dirty="0">
              <a:solidFill>
                <a:srgbClr val="FFFF00"/>
              </a:solidFill>
              <a:latin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32804"/>
              </p:ext>
            </p:extLst>
          </p:nvPr>
        </p:nvGraphicFramePr>
        <p:xfrm>
          <a:off x="285721" y="1271575"/>
          <a:ext cx="9372630" cy="5156106"/>
        </p:xfrm>
        <a:graphic>
          <a:graphicData uri="http://schemas.openxmlformats.org/drawingml/2006/table">
            <a:tbl>
              <a:tblPr/>
              <a:tblGrid>
                <a:gridCol w="6285038"/>
                <a:gridCol w="1219683"/>
                <a:gridCol w="1867909"/>
              </a:tblGrid>
              <a:tr h="6961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67940" marR="2552700" algn="ctr">
                        <a:spcBef>
                          <a:spcPts val="114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Категорія</a:t>
                      </a:r>
                      <a:r>
                        <a:rPr lang="uk-UA" sz="1400" b="1" spc="-8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spc="-2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учнів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5130" marR="212090" indent="-165100" algn="l">
                        <a:lnSpc>
                          <a:spcPct val="9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К-ть</a:t>
                      </a:r>
                      <a:r>
                        <a:rPr lang="uk-UA" sz="1400" b="1" spc="-8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 І сем.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7970" marR="102235" indent="-142240" algn="l">
                        <a:lnSpc>
                          <a:spcPct val="9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К-ть</a:t>
                      </a:r>
                      <a:r>
                        <a:rPr lang="uk-UA" sz="1400" b="1" spc="-8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 ІІ сем.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</a:tr>
              <a:tr h="2850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spc="37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дітей-</a:t>
                      </a:r>
                      <a:r>
                        <a:rPr lang="uk-UA" sz="14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сиріт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</a:tr>
              <a:tr h="2850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spc="-4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</a:t>
                      </a:r>
                      <a:r>
                        <a:rPr lang="uk-UA" sz="1400" spc="19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під</a:t>
                      </a:r>
                      <a:r>
                        <a:rPr lang="uk-UA" sz="1400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опікою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</a:tr>
              <a:tr h="2850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spc="-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</a:t>
                      </a:r>
                      <a:r>
                        <a:rPr lang="uk-UA" sz="14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 </a:t>
                      </a:r>
                      <a:r>
                        <a:rPr lang="uk-UA" sz="14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інвалідністю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8775" marR="33782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 marR="4508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</a:tr>
              <a:tr h="5370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spc="-9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багатодітних</a:t>
                      </a:r>
                      <a:r>
                        <a:rPr lang="uk-UA" sz="1400" spc="-5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spc="-2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сімей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8775" marR="34290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 marR="4508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</a:tr>
              <a:tr h="2976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spc="-4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малозабезпечених</a:t>
                      </a:r>
                      <a:r>
                        <a:rPr lang="uk-UA" sz="1400" spc="2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spc="-1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сімей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8775" marR="33782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 marR="4508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</a:tr>
              <a:tr h="2850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spc="-4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дітей,</a:t>
                      </a:r>
                      <a:r>
                        <a:rPr lang="uk-UA" sz="1400" spc="-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які</a:t>
                      </a:r>
                      <a:r>
                        <a:rPr lang="uk-UA" sz="1400" spc="-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опинились</a:t>
                      </a:r>
                      <a:r>
                        <a:rPr lang="uk-UA" sz="1400" spc="-2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r>
                        <a:rPr lang="uk-UA" sz="1400" spc="-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spc="-2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СЖО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8775" marR="34163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 marR="4445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</a:tr>
              <a:tr h="2850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spc="-9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</a:t>
                      </a:r>
                      <a:r>
                        <a:rPr lang="uk-UA" sz="1400" spc="-6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учасників</a:t>
                      </a:r>
                      <a:r>
                        <a:rPr lang="uk-UA" sz="1400" spc="-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АТО,</a:t>
                      </a:r>
                      <a:r>
                        <a:rPr lang="uk-UA" sz="1400" spc="-4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spc="-2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ООС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8775" marR="33782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11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</a:tr>
              <a:tr h="6943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algn="l">
                        <a:lnSpc>
                          <a:spcPts val="193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spc="-7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дітей,</a:t>
                      </a:r>
                      <a:r>
                        <a:rPr lang="uk-UA" sz="1400" spc="-3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батьки</a:t>
                      </a:r>
                      <a:r>
                        <a:rPr lang="uk-UA" sz="1400" spc="-7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яких</a:t>
                      </a:r>
                      <a:r>
                        <a:rPr lang="uk-UA" sz="14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загинули</a:t>
                      </a:r>
                      <a:r>
                        <a:rPr lang="uk-UA" sz="1400" spc="-6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</a:t>
                      </a:r>
                      <a:r>
                        <a:rPr lang="uk-UA" sz="1400" spc="-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виконанні</a:t>
                      </a:r>
                      <a:r>
                        <a:rPr lang="uk-UA" sz="1400" spc="-4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spc="-1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службових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2710" algn="l">
                        <a:lnSpc>
                          <a:spcPts val="193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обов'язків</a:t>
                      </a:r>
                      <a:r>
                        <a:rPr lang="uk-UA" sz="1400" spc="28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spc="-2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(АТО)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1</a:t>
                      </a:r>
                      <a:endParaRPr lang="uk-UA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</a:tr>
              <a:tr h="6943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algn="l">
                        <a:lnSpc>
                          <a:spcPts val="193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spc="-4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</a:t>
                      </a:r>
                      <a:r>
                        <a:rPr lang="uk-UA" sz="1400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uk-UA" sz="14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числа</a:t>
                      </a:r>
                      <a:r>
                        <a:rPr lang="uk-UA" sz="1400" spc="-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вимушених</a:t>
                      </a:r>
                      <a:r>
                        <a:rPr lang="uk-UA" sz="14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переселенців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2710" algn="l">
                        <a:lnSpc>
                          <a:spcPts val="193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(з</a:t>
                      </a:r>
                      <a:r>
                        <a:rPr lang="uk-UA" sz="1400" spc="-6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Донецької,</a:t>
                      </a:r>
                      <a:r>
                        <a:rPr lang="uk-UA" sz="1400" spc="-2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Луганської</a:t>
                      </a:r>
                      <a:r>
                        <a:rPr lang="uk-UA" sz="1400" spc="-6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областей,</a:t>
                      </a:r>
                      <a:r>
                        <a:rPr lang="uk-UA" sz="1400" spc="-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</a:t>
                      </a:r>
                      <a:r>
                        <a:rPr lang="uk-UA" sz="1400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Крим</a:t>
                      </a:r>
                      <a:r>
                        <a:rPr lang="uk-UA" sz="1400" spc="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uk-UA" sz="14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</a:t>
                      </a:r>
                      <a:r>
                        <a:rPr lang="uk-UA" sz="14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24.02)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</a:tr>
              <a:tr h="2541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algn="l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spc="-6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дітей,</a:t>
                      </a:r>
                      <a:r>
                        <a:rPr lang="uk-UA" sz="1400" spc="-4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постраждалих</a:t>
                      </a:r>
                      <a:r>
                        <a:rPr lang="uk-UA" sz="1400" spc="-6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внаслідок</a:t>
                      </a:r>
                      <a:r>
                        <a:rPr lang="uk-UA" sz="1400" spc="-6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Чорнобильської</a:t>
                      </a:r>
                      <a:r>
                        <a:rPr lang="uk-UA" sz="1400" spc="-7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spc="-1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катастрофи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</a:tr>
              <a:tr h="2541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6360" algn="l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b="1" spc="-7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</a:t>
                      </a:r>
                      <a:r>
                        <a:rPr lang="uk-UA" sz="1400" b="1" spc="-2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uk-UA" sz="1400" b="1" spc="-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ООП</a:t>
                      </a:r>
                      <a:r>
                        <a:rPr lang="uk-UA" sz="1400" b="1" spc="-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spc="-1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(інклюзія)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06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2"/>
                    </a:solidFill>
                  </a:tcPr>
                </a:tc>
              </a:tr>
              <a:tr h="302925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7155" algn="l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1400" b="1" spc="-7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</a:t>
                      </a:r>
                      <a:r>
                        <a:rPr lang="uk-UA" sz="1400" b="1" spc="-2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 числа</a:t>
                      </a:r>
                      <a:r>
                        <a:rPr lang="uk-UA" sz="1400" b="1" spc="-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вимушених</a:t>
                      </a:r>
                      <a:r>
                        <a:rPr lang="uk-UA" sz="1400" b="1" spc="-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переселенців</a:t>
                      </a:r>
                      <a:r>
                        <a:rPr lang="uk-UA" sz="1400" b="1" spc="3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uk-UA" sz="1400" b="1" spc="34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після</a:t>
                      </a:r>
                      <a:r>
                        <a:rPr lang="uk-UA" sz="1400" b="1" spc="-3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spc="-1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24.02                                          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93065" marR="37084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ED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36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249" y="293400"/>
            <a:ext cx="6353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Участь у святі «Майбутнє твориться сьогодні» </a:t>
            </a:r>
            <a:endParaRPr lang="uk-UA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1164434"/>
            <a:ext cx="9434514" cy="47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6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1711642"/>
            <a:ext cx="5743575" cy="45034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0447" y="281285"/>
            <a:ext cx="8763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Нагородження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учнів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ліцею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79" y="1398744"/>
            <a:ext cx="3620622" cy="51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4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7801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199</Words>
  <Application>Microsoft Office PowerPoint</Application>
  <PresentationFormat>Широкоэкранный</PresentationFormat>
  <Paragraphs>78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        КІЛЬКІСТЬ КЛАСІВ ТА УЧНІВ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ЛЕСЯ УКРАЇНКА  Драма-феєрія «Лісова пісня»</dc:title>
  <dc:creator>user</dc:creator>
  <cp:lastModifiedBy>user</cp:lastModifiedBy>
  <cp:revision>24</cp:revision>
  <dcterms:created xsi:type="dcterms:W3CDTF">2024-03-28T08:27:49Z</dcterms:created>
  <dcterms:modified xsi:type="dcterms:W3CDTF">2024-06-14T08:11:24Z</dcterms:modified>
</cp:coreProperties>
</file>